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5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FD1A0-1F66-41D3-A299-AEF3D363C9F4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BAE9F-3E69-4AE4-9FBA-60B3934E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21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F1B29-488F-4C4E-9C1F-3D5EF91549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37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013E-40B1-45F3-8153-6E8538D67BF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D1C3-6B82-4949-B7CE-A18D5A0AE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5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013E-40B1-45F3-8153-6E8538D67BF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D1C3-6B82-4949-B7CE-A18D5A0AE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5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013E-40B1-45F3-8153-6E8538D67BF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D1C3-6B82-4949-B7CE-A18D5A0AE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0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013E-40B1-45F3-8153-6E8538D67BF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D1C3-6B82-4949-B7CE-A18D5A0AE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4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013E-40B1-45F3-8153-6E8538D67BF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D1C3-6B82-4949-B7CE-A18D5A0AE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2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013E-40B1-45F3-8153-6E8538D67BF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D1C3-6B82-4949-B7CE-A18D5A0AE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2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013E-40B1-45F3-8153-6E8538D67BF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D1C3-6B82-4949-B7CE-A18D5A0AE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013E-40B1-45F3-8153-6E8538D67BF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D1C3-6B82-4949-B7CE-A18D5A0AE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9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013E-40B1-45F3-8153-6E8538D67BF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D1C3-6B82-4949-B7CE-A18D5A0AE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2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013E-40B1-45F3-8153-6E8538D67BF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D1C3-6B82-4949-B7CE-A18D5A0AE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0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013E-40B1-45F3-8153-6E8538D67BF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D1C3-6B82-4949-B7CE-A18D5A0AE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0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4013E-40B1-45F3-8153-6E8538D67BF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2D1C3-6B82-4949-B7CE-A18D5A0AE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3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ame Side Corner Rectangle 3"/>
          <p:cNvSpPr/>
          <p:nvPr/>
        </p:nvSpPr>
        <p:spPr>
          <a:xfrm>
            <a:off x="4541749" y="4419586"/>
            <a:ext cx="3947794" cy="289556"/>
          </a:xfrm>
          <a:prstGeom prst="snip2Same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01464" eaLnBrk="0" hangingPunct="0"/>
            <a:r>
              <a:rPr lang="th-TH" sz="1600" b="1" cap="all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สรุปและอภิปรายผล  (</a:t>
            </a:r>
            <a:r>
              <a:rPr lang="en-US" sz="1600" b="1" cap="all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Conclusion(s)&amp;Discussion)</a:t>
            </a:r>
          </a:p>
        </p:txBody>
      </p:sp>
      <p:sp>
        <p:nvSpPr>
          <p:cNvPr id="42" name="Snip Single Corner Rectangle 41"/>
          <p:cNvSpPr/>
          <p:nvPr/>
        </p:nvSpPr>
        <p:spPr>
          <a:xfrm flipH="1">
            <a:off x="4557567" y="1614606"/>
            <a:ext cx="7458686" cy="289556"/>
          </a:xfrm>
          <a:prstGeom prst="snip1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01464" eaLnBrk="0" hangingPunct="0"/>
            <a:r>
              <a:rPr lang="th-TH" sz="1600" b="1" cap="all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ผลการวิจัย (</a:t>
            </a:r>
            <a:r>
              <a:rPr lang="en-US" sz="1600" b="1" cap="all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Result(s))</a:t>
            </a:r>
          </a:p>
        </p:txBody>
      </p:sp>
      <p:sp>
        <p:nvSpPr>
          <p:cNvPr id="2" name="Snip Single Corner Rectangle 1"/>
          <p:cNvSpPr/>
          <p:nvPr/>
        </p:nvSpPr>
        <p:spPr>
          <a:xfrm>
            <a:off x="239323" y="1615465"/>
            <a:ext cx="4143957" cy="289556"/>
          </a:xfrm>
          <a:prstGeom prst="snip1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86" rtlCol="0" anchor="ctr"/>
          <a:lstStyle/>
          <a:p>
            <a:pPr defTabSz="201464" eaLnBrk="0" hangingPunct="0"/>
            <a:r>
              <a:rPr lang="th-TH" sz="1600" b="1" cap="all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บทนำ (</a:t>
            </a:r>
            <a:r>
              <a:rPr lang="en-US" sz="1600" b="1" cap="all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Introduction</a:t>
            </a:r>
            <a:r>
              <a:rPr lang="th-TH" sz="1600" b="1" cap="all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1600" b="1" cap="all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Snip Single Corner Rectangle 26"/>
          <p:cNvSpPr/>
          <p:nvPr/>
        </p:nvSpPr>
        <p:spPr>
          <a:xfrm>
            <a:off x="247027" y="3374559"/>
            <a:ext cx="4136253" cy="289556"/>
          </a:xfrm>
          <a:prstGeom prst="snip1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86" rtlCol="0" anchor="ctr"/>
          <a:lstStyle/>
          <a:p>
            <a:pPr defTabSz="201464" eaLnBrk="0" hangingPunct="0"/>
            <a:r>
              <a:rPr lang="th-TH" sz="1600" b="1" cap="all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 (</a:t>
            </a:r>
            <a:r>
              <a:rPr lang="en-US" sz="1600" b="1" cap="all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OBJECTIVE(S)</a:t>
            </a:r>
            <a:r>
              <a:rPr lang="th-TH" sz="1600" b="1" cap="all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1600" b="1" cap="all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1" name="Snip Single Corner Rectangle 40"/>
          <p:cNvSpPr/>
          <p:nvPr/>
        </p:nvSpPr>
        <p:spPr>
          <a:xfrm>
            <a:off x="247027" y="4419586"/>
            <a:ext cx="4136253" cy="289556"/>
          </a:xfrm>
          <a:prstGeom prst="snip1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86" rtlCol="0" anchor="ctr"/>
          <a:lstStyle/>
          <a:p>
            <a:pPr defTabSz="201464" eaLnBrk="0" hangingPunct="0"/>
            <a:r>
              <a:rPr lang="th-TH" sz="1600" b="1" cap="all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วิธีการวิจัย (</a:t>
            </a:r>
            <a:r>
              <a:rPr lang="en-US" sz="1600" b="1" cap="all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METHOD(S))</a:t>
            </a:r>
          </a:p>
        </p:txBody>
      </p:sp>
      <p:sp>
        <p:nvSpPr>
          <p:cNvPr id="28" name="Text Box 40"/>
          <p:cNvSpPr txBox="1">
            <a:spLocks noChangeArrowheads="1"/>
          </p:cNvSpPr>
          <p:nvPr/>
        </p:nvSpPr>
        <p:spPr bwMode="auto">
          <a:xfrm>
            <a:off x="1683045" y="892940"/>
            <a:ext cx="7341649" cy="59423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062" tIns="91062" rIns="91062" bIns="91062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ts val="1600"/>
              </a:lnSpc>
              <a:spcBef>
                <a:spcPct val="20000"/>
              </a:spcBef>
            </a:pPr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ชื่อผู้นำเสนอ </a:t>
            </a:r>
          </a:p>
          <a:p>
            <a:pPr>
              <a:lnSpc>
                <a:spcPts val="1600"/>
              </a:lnSpc>
              <a:spcBef>
                <a:spcPct val="20000"/>
              </a:spcBef>
            </a:pPr>
            <a:r>
              <a:rPr lang="th-TH" sz="16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</a:t>
            </a:r>
            <a:endParaRPr lang="en-AU" sz="1600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9323" y="1966560"/>
            <a:ext cx="4136253" cy="132225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/>
        </p:spPr>
        <p:txBody>
          <a:bodyPr lIns="79473" tIns="45714" rIns="79473" bIns="79473"/>
          <a:lstStyle/>
          <a:p>
            <a:pPr defTabSz="201464"/>
            <a:endParaRPr lang="en-AU" sz="677" dirty="0">
              <a:latin typeface="Arial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558532" y="4758353"/>
            <a:ext cx="3947794" cy="199350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9473" tIns="79473" rIns="79473" bIns="79473"/>
          <a:lstStyle/>
          <a:p>
            <a:pPr defTabSz="201464"/>
            <a:endParaRPr lang="en-US" sz="1270" dirty="0"/>
          </a:p>
          <a:p>
            <a:pPr defTabSz="201464"/>
            <a:endParaRPr lang="en-US" sz="508" b="1" dirty="0">
              <a:cs typeface="Arial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39323" y="4758352"/>
            <a:ext cx="4136253" cy="199350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/>
        </p:spPr>
        <p:txBody>
          <a:bodyPr lIns="79473" tIns="45714" rIns="79473" bIns="79473"/>
          <a:lstStyle/>
          <a:p>
            <a:pPr marL="84422" indent="-84422" defTabSz="201464" eaLnBrk="0" hangingPunct="0">
              <a:buSzPct val="60000"/>
            </a:pPr>
            <a:r>
              <a:rPr lang="en-CA" sz="762" dirty="0"/>
              <a:t> </a:t>
            </a:r>
          </a:p>
          <a:p>
            <a:pPr marL="84422" indent="-84422" defTabSz="201464" eaLnBrk="0" hangingPunct="0">
              <a:buSzPct val="60000"/>
            </a:pPr>
            <a:endParaRPr lang="en-US" sz="254" dirty="0"/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8687487" y="5923798"/>
            <a:ext cx="1984524" cy="828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9473" tIns="79473" rIns="79473" bIns="79473"/>
          <a:lstStyle/>
          <a:p>
            <a:pPr defTabSz="201464" eaLnBrk="0" hangingPunct="0">
              <a:spcBef>
                <a:spcPct val="50000"/>
              </a:spcBef>
            </a:pPr>
            <a:r>
              <a:rPr lang="en-GB" sz="1600" b="1" cap="all" dirty="0">
                <a:solidFill>
                  <a:srgbClr val="3B505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Acknowledgements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238521" y="3713326"/>
            <a:ext cx="4144760" cy="64472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9473" tIns="45714" rIns="79473" bIns="79473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endParaRPr lang="en-AU" sz="5057" dirty="0">
              <a:latin typeface="+mn-lt"/>
            </a:endParaRP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8687489" y="4758353"/>
            <a:ext cx="3328764" cy="110901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9473" tIns="45714" rIns="79473" bIns="79473"/>
          <a:lstStyle/>
          <a:p>
            <a:r>
              <a:rPr lang="en-US" sz="762" dirty="0"/>
              <a:t> </a:t>
            </a: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1683046" y="100867"/>
            <a:ext cx="7341649" cy="758268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4917" tIns="134917" rIns="134917" bIns="134917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ts val="1800"/>
              </a:lnSpc>
            </a:pPr>
            <a:r>
              <a:rPr lang="th-TH" sz="18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ชื่อเรื่อง</a:t>
            </a:r>
          </a:p>
          <a:p>
            <a:pPr>
              <a:lnSpc>
                <a:spcPts val="1800"/>
              </a:lnSpc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Title</a:t>
            </a:r>
            <a:endParaRPr lang="en-AU" sz="1800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6" name="Rectangle 28"/>
          <p:cNvSpPr>
            <a:spLocks noChangeArrowheads="1"/>
          </p:cNvSpPr>
          <p:nvPr/>
        </p:nvSpPr>
        <p:spPr bwMode="auto">
          <a:xfrm>
            <a:off x="10756232" y="5923798"/>
            <a:ext cx="1260020" cy="830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9473" tIns="79473" rIns="79473" bIns="79473"/>
          <a:lstStyle/>
          <a:p>
            <a:pPr defTabSz="201464" eaLnBrk="0" hangingPunct="0">
              <a:spcBef>
                <a:spcPct val="50000"/>
              </a:spcBef>
            </a:pPr>
            <a:r>
              <a:rPr lang="en-US" sz="1600" b="1" cap="all" dirty="0">
                <a:solidFill>
                  <a:srgbClr val="3B505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CONTACT INFORMATION</a:t>
            </a:r>
          </a:p>
          <a:p>
            <a:endParaRPr lang="en-AU" sz="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7" name="TextBox 10"/>
          <p:cNvSpPr txBox="1">
            <a:spLocks noChangeArrowheads="1"/>
          </p:cNvSpPr>
          <p:nvPr/>
        </p:nvSpPr>
        <p:spPr bwMode="auto">
          <a:xfrm>
            <a:off x="239323" y="162047"/>
            <a:ext cx="1367523" cy="1305930"/>
          </a:xfrm>
          <a:prstGeom prst="roundRect">
            <a:avLst/>
          </a:prstGeom>
          <a:noFill/>
          <a:ln w="9525">
            <a:solidFill>
              <a:srgbClr val="6D6E72"/>
            </a:solidFill>
            <a:miter lim="800000"/>
            <a:headEnd/>
            <a:tailEnd/>
          </a:ln>
        </p:spPr>
        <p:txBody>
          <a:bodyPr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9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9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97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LOGO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altLang="en-US" sz="1397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หน่วยงานผู้นำเสนอ (ถ่ามี)</a:t>
            </a:r>
            <a:endParaRPr lang="en-US" altLang="en-US" sz="1397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3" name="Snip Single Corner Rectangle 42"/>
          <p:cNvSpPr/>
          <p:nvPr/>
        </p:nvSpPr>
        <p:spPr>
          <a:xfrm flipH="1">
            <a:off x="8687487" y="4419586"/>
            <a:ext cx="3328765" cy="289556"/>
          </a:xfrm>
          <a:prstGeom prst="snip1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01464" eaLnBrk="0" hangingPunct="0"/>
            <a:r>
              <a:rPr lang="th-TH" sz="1600" b="1" cap="all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อ้างอิง (</a:t>
            </a:r>
            <a:r>
              <a:rPr lang="en-US" sz="1600" b="1" cap="all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REFERENCES</a:t>
            </a:r>
            <a:r>
              <a:rPr lang="th-TH" sz="1600" b="1" cap="all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1600" b="1" cap="all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57567" y="1961432"/>
            <a:ext cx="7458686" cy="23774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9952DA-B1BE-70A2-6474-B92A6EC0DD92}"/>
              </a:ext>
            </a:extLst>
          </p:cNvPr>
          <p:cNvGrpSpPr/>
          <p:nvPr/>
        </p:nvGrpSpPr>
        <p:grpSpPr>
          <a:xfrm>
            <a:off x="8850059" y="617962"/>
            <a:ext cx="3541474" cy="534148"/>
            <a:chOff x="8930601" y="472495"/>
            <a:chExt cx="2832567" cy="53414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BE8C090-C255-F178-64BD-B4C49F796BC2}"/>
                </a:ext>
              </a:extLst>
            </p:cNvPr>
            <p:cNvSpPr txBox="1"/>
            <p:nvPr/>
          </p:nvSpPr>
          <p:spPr>
            <a:xfrm>
              <a:off x="9515004" y="521900"/>
              <a:ext cx="2248164" cy="4551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th-TH" sz="1600" b="1" spc="10" dirty="0">
                  <a:solidFill>
                    <a:schemeClr val="accent5">
                      <a:lumMod val="50000"/>
                    </a:schemeClr>
                  </a:solidFill>
                  <a:effectLst/>
                  <a:ea typeface="MS Mincho" panose="02020609040205080304" pitchFamily="49" charset="-128"/>
                  <a:cs typeface="TH SarabunPSK" panose="020B0500040200020003" pitchFamily="34" charset="-34"/>
                </a:rPr>
                <a:t>การประชุมวิชาการแลกเปลี่ยนเรียนรู้</a:t>
              </a:r>
              <a:endParaRPr lang="th-TH" sz="1650" b="1" spc="10" dirty="0">
                <a:solidFill>
                  <a:schemeClr val="accent5">
                    <a:lumMod val="50000"/>
                  </a:schemeClr>
                </a:solidFill>
                <a:effectLst/>
                <a:ea typeface="MS Mincho" panose="02020609040205080304" pitchFamily="49" charset="-128"/>
                <a:cs typeface="TH SarabunPSK" panose="020B0500040200020003" pitchFamily="34" charset="-34"/>
              </a:endParaRPr>
            </a:p>
            <a:p>
              <a:pPr algn="ctr">
                <a:lnSpc>
                  <a:spcPts val="1400"/>
                </a:lnSpc>
              </a:pPr>
              <a:r>
                <a:rPr lang="th-TH" sz="1400" b="1" spc="-40" dirty="0">
                  <a:solidFill>
                    <a:schemeClr val="accent5">
                      <a:lumMod val="50000"/>
                    </a:schemeClr>
                  </a:solidFill>
                  <a:effectLst/>
                  <a:ea typeface="MS Mincho" panose="02020609040205080304" pitchFamily="49" charset="-128"/>
                  <a:cs typeface="TH SarabunPSK" panose="020B0500040200020003" pitchFamily="34" charset="-34"/>
                </a:rPr>
                <a:t>การประเมินผลกระทบด้านสุขภาพ พ.ศ. 2566</a:t>
              </a:r>
              <a:endParaRPr lang="en-US" sz="1400" b="1" spc="-4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683B918-C2EC-061B-9A09-A8D674E11805}"/>
                </a:ext>
              </a:extLst>
            </p:cNvPr>
            <p:cNvGrpSpPr/>
            <p:nvPr/>
          </p:nvGrpSpPr>
          <p:grpSpPr>
            <a:xfrm>
              <a:off x="8930601" y="472495"/>
              <a:ext cx="1058280" cy="534148"/>
              <a:chOff x="9024694" y="557140"/>
              <a:chExt cx="1058280" cy="534148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D34FE6-BAA0-9B64-D219-CD6CA13A260B}"/>
                  </a:ext>
                </a:extLst>
              </p:cNvPr>
              <p:cNvSpPr txBox="1"/>
              <p:nvPr/>
            </p:nvSpPr>
            <p:spPr>
              <a:xfrm>
                <a:off x="9239250" y="595240"/>
                <a:ext cx="622932" cy="433494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74403A16-C49F-BF16-2B95-642B8132C008}"/>
                  </a:ext>
                </a:extLst>
              </p:cNvPr>
              <p:cNvGrpSpPr/>
              <p:nvPr/>
            </p:nvGrpSpPr>
            <p:grpSpPr>
              <a:xfrm>
                <a:off x="9024694" y="557140"/>
                <a:ext cx="1058280" cy="534148"/>
                <a:chOff x="9024694" y="557140"/>
                <a:chExt cx="1058280" cy="534148"/>
              </a:xfrm>
            </p:grpSpPr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D4793456-3C4D-9207-01ED-80CD34AAA502}"/>
                    </a:ext>
                  </a:extLst>
                </p:cNvPr>
                <p:cNvSpPr txBox="1"/>
                <p:nvPr/>
              </p:nvSpPr>
              <p:spPr>
                <a:xfrm>
                  <a:off x="9024694" y="557140"/>
                  <a:ext cx="1058280" cy="4078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50" b="1" spc="-80" dirty="0">
                      <a:solidFill>
                        <a:schemeClr val="bg1"/>
                      </a:solidFill>
                      <a:latin typeface="The Hand Extrablack" panose="020B0604020202020204" pitchFamily="66" charset="0"/>
                      <a:ea typeface="Yu Gothic UI Semibold" panose="020B0700000000000000" pitchFamily="34" charset="-128"/>
                    </a:rPr>
                    <a:t>HIA Forum</a:t>
                  </a:r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548F89F0-C2ED-1BCB-91CD-9D8907C66EF7}"/>
                    </a:ext>
                  </a:extLst>
                </p:cNvPr>
                <p:cNvSpPr txBox="1"/>
                <p:nvPr/>
              </p:nvSpPr>
              <p:spPr>
                <a:xfrm>
                  <a:off x="9163050" y="783511"/>
                  <a:ext cx="88182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spc="700" dirty="0">
                      <a:solidFill>
                        <a:schemeClr val="bg1"/>
                      </a:solidFill>
                      <a:latin typeface="The Hand Extrablack" panose="03070A02030502020204" pitchFamily="66" charset="0"/>
                      <a:ea typeface="Verdana" panose="020B0604030504040204" pitchFamily="34" charset="0"/>
                    </a:rPr>
                    <a:t>2023</a:t>
                  </a:r>
                </a:p>
              </p:txBody>
            </p:sp>
          </p:grpSp>
        </p:grp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952" y="194923"/>
            <a:ext cx="3003028" cy="44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49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67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ＭＳ Ｐゴシック</vt:lpstr>
      <vt:lpstr>Yu Gothic UI Semibold</vt:lpstr>
      <vt:lpstr>Arial</vt:lpstr>
      <vt:lpstr>Calibri</vt:lpstr>
      <vt:lpstr>Calibri Light</vt:lpstr>
      <vt:lpstr>MS Mincho</vt:lpstr>
      <vt:lpstr>TH SarabunPSK</vt:lpstr>
      <vt:lpstr>The Hand Extrablack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Phen</dc:creator>
  <cp:lastModifiedBy>Gift</cp:lastModifiedBy>
  <cp:revision>8</cp:revision>
  <dcterms:created xsi:type="dcterms:W3CDTF">2023-06-15T04:37:43Z</dcterms:created>
  <dcterms:modified xsi:type="dcterms:W3CDTF">2023-06-16T03:33:19Z</dcterms:modified>
</cp:coreProperties>
</file>